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4" r:id="rId9"/>
    <p:sldId id="267" r:id="rId10"/>
    <p:sldId id="268" r:id="rId11"/>
    <p:sldId id="269" r:id="rId12"/>
    <p:sldId id="270" r:id="rId13"/>
    <p:sldId id="271"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2300725"/>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ru-RU" b="1">
                <a:solidFill>
                  <a:srgbClr val="000000"/>
                </a:solidFill>
                <a:latin typeface="Times New Roman"/>
                <a:ea typeface="Times New Roman"/>
                <a:cs typeface="Times New Roman"/>
                <a:sym typeface="Times New Roman"/>
              </a:rPr>
              <a:t>Молекулалық биологияға кіріспе</a:t>
            </a:r>
            <a:endParaRPr/>
          </a:p>
          <a:p>
            <a:pPr marL="0" lvl="0" indent="0" algn="ctr" rtl="0">
              <a:lnSpc>
                <a:spcPct val="100000"/>
              </a:lnSpc>
              <a:spcBef>
                <a:spcPts val="0"/>
              </a:spcBef>
              <a:spcAft>
                <a:spcPts val="0"/>
              </a:spcAft>
              <a:buSzPts val="2800"/>
              <a:buNone/>
            </a:pPr>
            <a:r>
              <a:rPr lang="ru-RU" b="1">
                <a:solidFill>
                  <a:srgbClr val="000000"/>
                </a:solidFill>
                <a:latin typeface="Times New Roman"/>
                <a:ea typeface="Times New Roman"/>
                <a:cs typeface="Times New Roman"/>
                <a:sym typeface="Times New Roman"/>
              </a:rPr>
              <a:t>ІІ - бөлім</a:t>
            </a:r>
            <a:endParaRPr b="1">
              <a:solidFill>
                <a:srgbClr val="000000"/>
              </a:solidFill>
              <a:latin typeface="Times New Roman"/>
              <a:ea typeface="Times New Roman"/>
              <a:cs typeface="Times New Roman"/>
              <a:sym typeface="Times New Roman"/>
            </a:endParaRPr>
          </a:p>
        </p:txBody>
      </p:sp>
      <p:sp>
        <p:nvSpPr>
          <p:cNvPr id="55" name="Google Shape;55;p13"/>
          <p:cNvSpPr txBox="1"/>
          <p:nvPr/>
        </p:nvSpPr>
        <p:spPr>
          <a:xfrm>
            <a:off x="152400" y="152400"/>
            <a:ext cx="8733000" cy="180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Times New Roman"/>
                <a:ea typeface="Times New Roman"/>
                <a:cs typeface="Times New Roman"/>
                <a:sym typeface="Times New Roman"/>
              </a:rPr>
              <a:t>әл-Фараби атындағы Қазақ Ұлттық университеті</a:t>
            </a:r>
            <a:endParaRPr sz="1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800"/>
              <a:buFont typeface="Arial"/>
              <a:buNone/>
            </a:pPr>
            <a:r>
              <a:rPr lang="ru-RU" sz="1800" b="0" i="0" u="none" strike="noStrike" cap="none">
                <a:solidFill>
                  <a:srgbClr val="000000"/>
                </a:solidFill>
                <a:latin typeface="Times New Roman"/>
                <a:ea typeface="Times New Roman"/>
                <a:cs typeface="Times New Roman"/>
                <a:sym typeface="Times New Roman"/>
              </a:rPr>
              <a:t>Жоғарғы медицина мектебі</a:t>
            </a:r>
            <a:endParaRPr sz="2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311700" y="308959"/>
            <a:ext cx="8520600" cy="200185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ru-RU"/>
              <a:t>Репликация-бұл екі тізбекті ДНҚ молекуласынан екі бірдей ДНҚ молекуласын алу үшін көшіру процесі. ДНҚ репликациясы-жасуша ішінде болатын ең негізгі процестердің бірі. Жасуша бөлінген сайын пайда болған екі еншілес жасушада ата-аналық жасуша сияқты генетикалық ақпарат немесе ДНҚ болуы керек. Бұған қол жеткізу үшін бар ДНҚ-ның әрбір тізбегі репликация кезінде үлгі(матрица)  ретінде әрекет етеді.</a:t>
            </a:r>
            <a:endParaRPr/>
          </a:p>
        </p:txBody>
      </p:sp>
      <p:pic>
        <p:nvPicPr>
          <p:cNvPr id="128" name="Google Shape;128;p25"/>
          <p:cNvPicPr preferRelativeResize="0"/>
          <p:nvPr/>
        </p:nvPicPr>
        <p:blipFill rotWithShape="1">
          <a:blip r:embed="rId3">
            <a:alphaModFix/>
          </a:blip>
          <a:srcRect/>
          <a:stretch/>
        </p:blipFill>
        <p:spPr>
          <a:xfrm>
            <a:off x="2442831" y="2451246"/>
            <a:ext cx="4046096" cy="2633091"/>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6" descr="Фрагменты Оказаки — Википедия"/>
          <p:cNvPicPr preferRelativeResize="0"/>
          <p:nvPr/>
        </p:nvPicPr>
        <p:blipFill rotWithShape="1">
          <a:blip r:embed="rId3">
            <a:alphaModFix/>
          </a:blip>
          <a:srcRect/>
          <a:stretch/>
        </p:blipFill>
        <p:spPr>
          <a:xfrm>
            <a:off x="1354322" y="155792"/>
            <a:ext cx="6187706" cy="2982474"/>
          </a:xfrm>
          <a:prstGeom prst="rect">
            <a:avLst/>
          </a:prstGeom>
          <a:noFill/>
          <a:ln>
            <a:noFill/>
          </a:ln>
        </p:spPr>
      </p:pic>
      <p:sp>
        <p:nvSpPr>
          <p:cNvPr id="134" name="Google Shape;134;p26"/>
          <p:cNvSpPr txBox="1"/>
          <p:nvPr/>
        </p:nvSpPr>
        <p:spPr>
          <a:xfrm>
            <a:off x="276447" y="3138266"/>
            <a:ext cx="8761227"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ru-RU" sz="1400" b="0" i="0" u="none" strike="noStrike" cap="none" dirty="0">
                <a:solidFill>
                  <a:srgbClr val="000000"/>
                </a:solidFill>
                <a:latin typeface="Arial"/>
                <a:ea typeface="Arial"/>
                <a:cs typeface="Arial"/>
                <a:sym typeface="Arial"/>
              </a:rPr>
              <a:t>ДНҚ </a:t>
            </a:r>
            <a:r>
              <a:rPr lang="ru-RU" sz="1400" b="0" i="0" u="none" strike="noStrike" cap="none" dirty="0" err="1">
                <a:solidFill>
                  <a:srgbClr val="000000"/>
                </a:solidFill>
                <a:latin typeface="Arial"/>
                <a:ea typeface="Arial"/>
                <a:cs typeface="Arial"/>
                <a:sym typeface="Arial"/>
              </a:rPr>
              <a:t>репликациясына</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қатысатын негізгі</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ферменттер</a:t>
            </a:r>
            <a:r>
              <a:rPr lang="ru-RU" sz="1400" b="0" i="0" u="none" strike="noStrike" cap="none" dirty="0">
                <a:solidFill>
                  <a:srgbClr val="000000"/>
                </a:solidFill>
                <a:latin typeface="Arial"/>
                <a:ea typeface="Arial"/>
                <a:cs typeface="Arial"/>
                <a:sym typeface="Arial"/>
              </a:rPr>
              <a:t> мен </a:t>
            </a:r>
            <a:r>
              <a:rPr lang="ru-RU" sz="1400" b="0" i="0" u="none" strike="noStrike" cap="none" dirty="0" err="1">
                <a:solidFill>
                  <a:srgbClr val="000000"/>
                </a:solidFill>
                <a:latin typeface="Arial"/>
                <a:ea typeface="Arial"/>
                <a:cs typeface="Arial"/>
                <a:sym typeface="Arial"/>
              </a:rPr>
              <a:t>құрылымдардың қызметтері</a:t>
            </a:r>
            <a:r>
              <a:rPr lang="ru-RU" sz="1400" b="0" i="0" u="none" strike="noStrike" cap="none" dirty="0">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ru-RU" sz="1400" b="0" i="0" u="none" strike="noStrike" cap="none" dirty="0" err="1">
                <a:solidFill>
                  <a:srgbClr val="000000"/>
                </a:solidFill>
                <a:latin typeface="Arial"/>
                <a:ea typeface="Arial"/>
                <a:cs typeface="Arial"/>
                <a:sym typeface="Arial"/>
              </a:rPr>
              <a:t>Топоизомераза</a:t>
            </a:r>
            <a:r>
              <a:rPr lang="ru-RU" sz="1400" b="0" i="0" u="none" strike="noStrike" cap="none" dirty="0">
                <a:solidFill>
                  <a:srgbClr val="000000"/>
                </a:solidFill>
                <a:latin typeface="Arial"/>
                <a:ea typeface="Arial"/>
                <a:cs typeface="Arial"/>
                <a:sym typeface="Arial"/>
              </a:rPr>
              <a:t> – ДНҚ </a:t>
            </a:r>
            <a:r>
              <a:rPr lang="ru-RU" sz="1400" b="0" i="0" u="none" strike="noStrike" cap="none" dirty="0" err="1">
                <a:solidFill>
                  <a:srgbClr val="000000"/>
                </a:solidFill>
                <a:latin typeface="Arial"/>
                <a:ea typeface="Arial"/>
                <a:cs typeface="Arial"/>
                <a:sym typeface="Arial"/>
              </a:rPr>
              <a:t>қос спиралін</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ажыратады</a:t>
            </a:r>
            <a:r>
              <a:rPr lang="ru-RU" sz="1400" b="0" i="0" u="none" strike="noStrike" cap="none" dirty="0">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ru-RU" sz="1400" b="0" i="0" u="none" strike="noStrike" cap="none" dirty="0" err="1">
                <a:solidFill>
                  <a:srgbClr val="000000"/>
                </a:solidFill>
                <a:latin typeface="Arial"/>
                <a:ea typeface="Arial"/>
                <a:cs typeface="Arial"/>
                <a:sym typeface="Arial"/>
              </a:rPr>
              <a:t>Хеликаза</a:t>
            </a:r>
            <a:r>
              <a:rPr lang="ru-RU" sz="1400" b="0" i="0" u="none" strike="noStrike" cap="none" dirty="0">
                <a:solidFill>
                  <a:srgbClr val="000000"/>
                </a:solidFill>
                <a:latin typeface="Arial"/>
                <a:ea typeface="Arial"/>
                <a:cs typeface="Arial"/>
                <a:sym typeface="Arial"/>
              </a:rPr>
              <a:t> – </a:t>
            </a:r>
            <a:r>
              <a:rPr lang="ru-RU" sz="1400" b="0" i="0" u="none" strike="noStrike" cap="none" dirty="0" err="1">
                <a:solidFill>
                  <a:srgbClr val="000000"/>
                </a:solidFill>
                <a:latin typeface="Arial"/>
                <a:ea typeface="Arial"/>
                <a:cs typeface="Arial"/>
                <a:sym typeface="Arial"/>
              </a:rPr>
              <a:t>ДНҚ-ның екі</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тізбегін</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ажыратады</a:t>
            </a:r>
            <a:r>
              <a:rPr lang="ru-RU" sz="1400" b="0" i="0" u="none" strike="noStrike" cap="none" dirty="0">
                <a:solidFill>
                  <a:srgbClr val="000000"/>
                </a:solidFill>
                <a:latin typeface="Arial"/>
                <a:ea typeface="Arial"/>
                <a:cs typeface="Arial"/>
                <a:sym typeface="Arial"/>
              </a:rPr>
              <a:t>.</a:t>
            </a:r>
            <a:r>
              <a:rPr lang="ru-RU" sz="1400" b="0" i="0" u="none" strike="noStrike" cap="none" dirty="0" err="1">
                <a:solidFill>
                  <a:srgbClr val="000000"/>
                </a:solidFill>
                <a:latin typeface="Arial"/>
                <a:ea typeface="Arial"/>
                <a:cs typeface="Arial"/>
                <a:sym typeface="Arial"/>
              </a:rPr>
              <a:t>(азоттық негіздер</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арасындағы сутектік</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байланыстарды</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бұзады.</a:t>
            </a:r>
            <a:r>
              <a:rPr lang="ru-RU" sz="1400" b="0" i="0" u="none" strike="noStrike" cap="none" dirty="0">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ru-RU" sz="1400" b="0" i="0" u="none" strike="noStrike" cap="none" dirty="0">
                <a:solidFill>
                  <a:srgbClr val="000000"/>
                </a:solidFill>
                <a:latin typeface="Arial"/>
                <a:ea typeface="Arial"/>
                <a:cs typeface="Arial"/>
                <a:sym typeface="Arial"/>
              </a:rPr>
              <a:t>ДНҚ </a:t>
            </a:r>
            <a:r>
              <a:rPr lang="ru-RU" sz="1400" b="0" i="0" u="none" strike="noStrike" cap="none" dirty="0" err="1">
                <a:solidFill>
                  <a:srgbClr val="000000"/>
                </a:solidFill>
                <a:latin typeface="Arial"/>
                <a:ea typeface="Arial"/>
                <a:cs typeface="Arial"/>
                <a:sym typeface="Arial"/>
              </a:rPr>
              <a:t>праймаза</a:t>
            </a:r>
            <a:r>
              <a:rPr lang="ru-RU" sz="1400" b="0" i="0" u="none" strike="noStrike" cap="none" dirty="0">
                <a:solidFill>
                  <a:srgbClr val="000000"/>
                </a:solidFill>
                <a:latin typeface="Arial"/>
                <a:ea typeface="Arial"/>
                <a:cs typeface="Arial"/>
                <a:sym typeface="Arial"/>
              </a:rPr>
              <a:t>- РНҚ </a:t>
            </a:r>
            <a:r>
              <a:rPr lang="ru-RU" sz="1400" b="0" i="0" u="none" strike="noStrike" cap="none" dirty="0" err="1">
                <a:solidFill>
                  <a:srgbClr val="000000"/>
                </a:solidFill>
                <a:latin typeface="Arial"/>
                <a:ea typeface="Arial"/>
                <a:cs typeface="Arial"/>
                <a:sym typeface="Arial"/>
              </a:rPr>
              <a:t>прамерлерді</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жасайды</a:t>
            </a:r>
            <a:r>
              <a:rPr lang="ru-RU" sz="1400" b="0" i="0" u="none" strike="noStrike" cap="none" dirty="0">
                <a:solidFill>
                  <a:srgbClr val="000000"/>
                </a:solidFill>
                <a:latin typeface="Arial"/>
                <a:ea typeface="Arial"/>
                <a:cs typeface="Arial"/>
                <a:sym typeface="Arial"/>
              </a:rPr>
              <a:t>. РНҚ </a:t>
            </a:r>
            <a:r>
              <a:rPr lang="ru-RU" sz="1400" b="0" i="0" u="none" strike="noStrike" cap="none" dirty="0" err="1">
                <a:solidFill>
                  <a:srgbClr val="000000"/>
                </a:solidFill>
                <a:latin typeface="Arial"/>
                <a:ea typeface="Arial"/>
                <a:cs typeface="Arial"/>
                <a:sym typeface="Arial"/>
              </a:rPr>
              <a:t>праймер</a:t>
            </a:r>
            <a:r>
              <a:rPr lang="ru-RU" sz="1400" b="0" i="0" u="none" strike="noStrike" cap="none" dirty="0">
                <a:solidFill>
                  <a:srgbClr val="000000"/>
                </a:solidFill>
                <a:latin typeface="Arial"/>
                <a:ea typeface="Arial"/>
                <a:cs typeface="Arial"/>
                <a:sym typeface="Arial"/>
              </a:rPr>
              <a:t> ДНҚ </a:t>
            </a:r>
            <a:r>
              <a:rPr lang="ru-RU" sz="1400" b="0" i="0" u="none" strike="noStrike" cap="none" dirty="0" err="1">
                <a:solidFill>
                  <a:srgbClr val="000000"/>
                </a:solidFill>
                <a:latin typeface="Arial"/>
                <a:ea typeface="Arial"/>
                <a:cs typeface="Arial"/>
                <a:sym typeface="Arial"/>
              </a:rPr>
              <a:t>полимеразаның жұмысы үшін қажет.</a:t>
            </a:r>
            <a:endParaRPr/>
          </a:p>
          <a:p>
            <a:pPr marL="0" marR="0" lvl="0" indent="0" algn="l" rtl="0">
              <a:lnSpc>
                <a:spcPct val="100000"/>
              </a:lnSpc>
              <a:spcBef>
                <a:spcPts val="0"/>
              </a:spcBef>
              <a:spcAft>
                <a:spcPts val="0"/>
              </a:spcAft>
              <a:buNone/>
            </a:pPr>
            <a:r>
              <a:rPr lang="ru-RU" sz="1400" b="0" i="0" u="none" strike="noStrike" cap="none" dirty="0">
                <a:solidFill>
                  <a:srgbClr val="000000"/>
                </a:solidFill>
                <a:latin typeface="Arial"/>
                <a:ea typeface="Arial"/>
                <a:cs typeface="Arial"/>
                <a:sym typeface="Arial"/>
              </a:rPr>
              <a:t>ДНҚ полимераза- </a:t>
            </a:r>
            <a:r>
              <a:rPr lang="ru-RU" sz="1400" b="0" i="0" u="none" strike="noStrike" cap="none" dirty="0" err="1">
                <a:solidFill>
                  <a:srgbClr val="000000"/>
                </a:solidFill>
                <a:latin typeface="Arial"/>
                <a:ea typeface="Arial"/>
                <a:cs typeface="Arial"/>
                <a:sym typeface="Arial"/>
              </a:rPr>
              <a:t>комплементарды</a:t>
            </a:r>
            <a:r>
              <a:rPr lang="ru-RU" sz="1400" b="0" i="0" u="none" strike="noStrike" cap="none" dirty="0">
                <a:solidFill>
                  <a:srgbClr val="000000"/>
                </a:solidFill>
                <a:latin typeface="Arial"/>
                <a:ea typeface="Arial"/>
                <a:cs typeface="Arial"/>
                <a:sym typeface="Arial"/>
              </a:rPr>
              <a:t> принцип </a:t>
            </a:r>
            <a:r>
              <a:rPr lang="ru-RU" sz="1400" b="0" i="0" u="none" strike="noStrike" cap="none" dirty="0" err="1">
                <a:solidFill>
                  <a:srgbClr val="000000"/>
                </a:solidFill>
                <a:latin typeface="Arial"/>
                <a:ea typeface="Arial"/>
                <a:cs typeface="Arial"/>
                <a:sym typeface="Arial"/>
              </a:rPr>
              <a:t>бойынша</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жаңа дНҚ тізбектерін</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құрастырады</a:t>
            </a:r>
            <a:r>
              <a:rPr lang="ru-RU" sz="1400" b="0" i="0" u="none" strike="noStrike" cap="none" dirty="0">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r>
              <a:rPr lang="ru-RU" sz="1400" b="0" i="0" u="none" strike="noStrike" cap="none" dirty="0">
                <a:solidFill>
                  <a:srgbClr val="000000"/>
                </a:solidFill>
                <a:latin typeface="Arial"/>
                <a:ea typeface="Arial"/>
                <a:cs typeface="Arial"/>
                <a:sym typeface="Arial"/>
              </a:rPr>
              <a:t>ДНҚ- </a:t>
            </a:r>
            <a:r>
              <a:rPr lang="ru-RU" sz="1400" b="0" i="0" u="none" strike="noStrike" cap="none" dirty="0" err="1">
                <a:solidFill>
                  <a:srgbClr val="000000"/>
                </a:solidFill>
                <a:latin typeface="Arial"/>
                <a:ea typeface="Arial"/>
                <a:cs typeface="Arial"/>
                <a:sym typeface="Arial"/>
              </a:rPr>
              <a:t>лигаза</a:t>
            </a:r>
            <a:r>
              <a:rPr lang="ru-RU" sz="1400" b="0" i="0" u="none" strike="noStrike" cap="none" dirty="0">
                <a:solidFill>
                  <a:srgbClr val="000000"/>
                </a:solidFill>
                <a:latin typeface="Arial"/>
                <a:ea typeface="Arial"/>
                <a:cs typeface="Arial"/>
                <a:sym typeface="Arial"/>
              </a:rPr>
              <a:t> – </a:t>
            </a:r>
            <a:r>
              <a:rPr lang="ru-RU" sz="1400" b="0" i="0" u="none" strike="noStrike" cap="none" dirty="0" err="1">
                <a:solidFill>
                  <a:srgbClr val="000000"/>
                </a:solidFill>
                <a:latin typeface="Arial"/>
                <a:ea typeface="Arial"/>
                <a:cs typeface="Arial"/>
                <a:sym typeface="Arial"/>
              </a:rPr>
              <a:t>түзілген жаңа </a:t>
            </a:r>
            <a:r>
              <a:rPr lang="ru-RU" sz="1400" b="0" i="0" u="none" strike="noStrike" cap="none" dirty="0">
                <a:solidFill>
                  <a:srgbClr val="000000"/>
                </a:solidFill>
                <a:latin typeface="Arial"/>
                <a:ea typeface="Arial"/>
                <a:cs typeface="Arial"/>
                <a:sym typeface="Arial"/>
              </a:rPr>
              <a:t>ДНҚ </a:t>
            </a:r>
            <a:r>
              <a:rPr lang="ru-RU" sz="1400" b="0" i="0" u="none" strike="noStrike" cap="none" dirty="0" err="1">
                <a:solidFill>
                  <a:srgbClr val="000000"/>
                </a:solidFill>
                <a:latin typeface="Arial"/>
                <a:ea typeface="Arial"/>
                <a:cs typeface="Arial"/>
                <a:sym typeface="Arial"/>
              </a:rPr>
              <a:t>жіпшесіндегі</a:t>
            </a:r>
            <a:r>
              <a:rPr lang="ru-RU" sz="1400" b="0" i="0" u="none" strike="noStrike" cap="none" dirty="0">
                <a:solidFill>
                  <a:srgbClr val="000000"/>
                </a:solidFill>
                <a:latin typeface="Arial"/>
                <a:ea typeface="Arial"/>
                <a:cs typeface="Arial"/>
                <a:sym typeface="Arial"/>
              </a:rPr>
              <a:t> </a:t>
            </a:r>
            <a:r>
              <a:rPr lang="ru-RU" sz="1400" b="0" i="0" u="none" strike="noStrike" cap="none" dirty="0" err="1">
                <a:solidFill>
                  <a:srgbClr val="000000"/>
                </a:solidFill>
                <a:latin typeface="Arial"/>
                <a:ea typeface="Arial"/>
                <a:cs typeface="Arial"/>
                <a:sym typeface="Arial"/>
              </a:rPr>
              <a:t>үзіктерді </a:t>
            </a:r>
            <a:r>
              <a:rPr lang="ru-RU" sz="1400" b="0" i="0" u="none" strike="noStrike" cap="none" dirty="0" err="1" smtClean="0">
                <a:solidFill>
                  <a:srgbClr val="000000"/>
                </a:solidFill>
                <a:latin typeface="Arial"/>
                <a:ea typeface="Arial"/>
                <a:cs typeface="Arial"/>
                <a:sym typeface="Arial"/>
              </a:rPr>
              <a:t>жалғайды</a:t>
            </a:r>
            <a:r>
              <a:rPr lang="ru-RU" sz="1400" b="0" i="0" u="none" strike="noStrike" cap="none" dirty="0" err="1">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403849" y="126048"/>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RU" i="1">
                <a:solidFill>
                  <a:schemeClr val="dk1"/>
                </a:solidFill>
                <a:latin typeface="Times New Roman"/>
                <a:ea typeface="Times New Roman"/>
                <a:cs typeface="Times New Roman"/>
                <a:sym typeface="Times New Roman"/>
              </a:rPr>
              <a:t>ДНҚ репликациясы кезінде қателерді түзету механизмдері</a:t>
            </a:r>
            <a:endParaRPr/>
          </a:p>
        </p:txBody>
      </p:sp>
      <p:sp>
        <p:nvSpPr>
          <p:cNvPr id="140" name="Google Shape;140;p27"/>
          <p:cNvSpPr txBox="1">
            <a:spLocks noGrp="1"/>
          </p:cNvSpPr>
          <p:nvPr>
            <p:ph type="body" idx="1"/>
          </p:nvPr>
        </p:nvSpPr>
        <p:spPr>
          <a:xfrm>
            <a:off x="311700" y="1280065"/>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ru-RU"/>
              <a:t>Репликация қателіктері мен ДНҚ зақымдануы біздің денеміздегі жасушаларда үнемі орын алады. Алайда, көп жағдайда олар қатерлі ісік немесе тіпті мутация тудырмайды. Себебі олар әдетте ДНҚ тексеру және жөндеу механизмдері арқылы анықталады және қалпына қайта келтіріледі. Немесе зақымдануды түзету мүмкін болмаса, ақаулы ДНҚ-ның берілуін болдырмау үшін жасуша бағдарламаланған жасуша өліміне (апоптоз) ұшырайды.</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body" idx="1"/>
          </p:nvPr>
        </p:nvSpPr>
        <p:spPr>
          <a:xfrm>
            <a:off x="99048" y="131750"/>
            <a:ext cx="4416244" cy="3416400"/>
          </a:xfrm>
          <a:prstGeom prst="rect">
            <a:avLst/>
          </a:prstGeom>
          <a:noFill/>
          <a:ln>
            <a:noFill/>
          </a:ln>
        </p:spPr>
        <p:txBody>
          <a:bodyPr spcFirstLastPara="1" wrap="square" lIns="91425" tIns="91425" rIns="91425" bIns="91425" anchor="t" anchorCtr="0">
            <a:noAutofit/>
          </a:bodyPr>
          <a:lstStyle/>
          <a:p>
            <a:pPr marL="114300" lvl="0" indent="0" algn="just" rtl="0">
              <a:lnSpc>
                <a:spcPct val="115000"/>
              </a:lnSpc>
              <a:spcBef>
                <a:spcPts val="0"/>
              </a:spcBef>
              <a:spcAft>
                <a:spcPts val="0"/>
              </a:spcAft>
              <a:buSzPts val="1800"/>
              <a:buNone/>
            </a:pPr>
            <a:r>
              <a:rPr lang="ru-RU"/>
              <a:t>Түзету- пруфридинг</a:t>
            </a:r>
            <a:endParaRPr/>
          </a:p>
          <a:p>
            <a:pPr marL="114300" lvl="0" indent="0" algn="just" rtl="0">
              <a:lnSpc>
                <a:spcPct val="115000"/>
              </a:lnSpc>
              <a:spcBef>
                <a:spcPts val="0"/>
              </a:spcBef>
              <a:spcAft>
                <a:spcPts val="0"/>
              </a:spcAft>
              <a:buSzPts val="1800"/>
              <a:buNone/>
            </a:pPr>
            <a:r>
              <a:rPr lang="ru-RU"/>
              <a:t>ДНҚ полимеразалары-бұл жасушаларда ДНҚ түзетін ферменттер. ДНҚ репликациясы (көшіру) кезінде ДНҚ полимеразаларының көпшілігі әрбір қосылған азоттық негіздің "жұмысын тексере" алады. Бұл процесс түзету деп аталады. Егер полимераза дұрыс емес (дұрыс жұпталмаған) нуклеотид қосылғанын анықтаса, ол ДНҚ синтезін жалғастырмас бұрын нуклеотидті дереу алып тастап, ауыстырады</a:t>
            </a:r>
            <a:endParaRPr/>
          </a:p>
        </p:txBody>
      </p:sp>
      <p:pic>
        <p:nvPicPr>
          <p:cNvPr id="146" name="Google Shape;146;p28" descr="So Many DNA Polymerases, So Little Time | GoldBio"/>
          <p:cNvPicPr preferRelativeResize="0"/>
          <p:nvPr/>
        </p:nvPicPr>
        <p:blipFill rotWithShape="1">
          <a:blip r:embed="rId3">
            <a:alphaModFix/>
          </a:blip>
          <a:srcRect/>
          <a:stretch/>
        </p:blipFill>
        <p:spPr>
          <a:xfrm>
            <a:off x="4723671" y="131750"/>
            <a:ext cx="4164483" cy="45507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ru-RU" sz="3600" b="1">
                <a:latin typeface="Times New Roman"/>
                <a:ea typeface="Times New Roman"/>
                <a:cs typeface="Times New Roman"/>
                <a:sym typeface="Times New Roman"/>
              </a:rPr>
              <a:t>Оқудың мақсаты:</a:t>
            </a:r>
            <a:endParaRPr/>
          </a:p>
        </p:txBody>
      </p:sp>
      <p:sp>
        <p:nvSpPr>
          <p:cNvPr id="61" name="Google Shape;61;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1800"/>
              <a:buNone/>
            </a:pPr>
            <a:r>
              <a:rPr lang="ru-RU" sz="2400" b="1">
                <a:solidFill>
                  <a:schemeClr val="dk1"/>
                </a:solidFill>
                <a:latin typeface="Times New Roman"/>
                <a:ea typeface="Times New Roman"/>
                <a:cs typeface="Times New Roman"/>
                <a:sym typeface="Times New Roman"/>
              </a:rPr>
              <a:t>Лекция соңында сіз келесі мәліметтерді игере аласыз:</a:t>
            </a:r>
            <a:endParaRPr sz="2400" b="1">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1800"/>
              <a:buNone/>
            </a:pPr>
            <a:endParaRPr sz="2400" b="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ru-RU" i="1">
                <a:solidFill>
                  <a:schemeClr val="dk1"/>
                </a:solidFill>
                <a:latin typeface="Times New Roman"/>
                <a:ea typeface="Times New Roman"/>
                <a:cs typeface="Times New Roman"/>
                <a:sym typeface="Times New Roman"/>
              </a:rPr>
              <a:t>ДНҚ репликациясының үш гипотезасын сипаттаңыз;</a:t>
            </a:r>
            <a:endParaRPr i="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Char char="❏"/>
            </a:pPr>
            <a:r>
              <a:rPr lang="ru-RU" i="1">
                <a:solidFill>
                  <a:schemeClr val="dk1"/>
                </a:solidFill>
                <a:latin typeface="Times New Roman"/>
                <a:ea typeface="Times New Roman"/>
                <a:cs typeface="Times New Roman"/>
                <a:sym typeface="Times New Roman"/>
              </a:rPr>
              <a:t>Месельсон-стал экспериментін сипаттаңыз және оның мағынасын түсіндіріңіз;</a:t>
            </a:r>
            <a:endParaRPr/>
          </a:p>
          <a:p>
            <a:pPr marL="457200" lvl="0" indent="-342900" algn="l" rtl="0">
              <a:lnSpc>
                <a:spcPct val="100000"/>
              </a:lnSpc>
              <a:spcBef>
                <a:spcPts val="0"/>
              </a:spcBef>
              <a:spcAft>
                <a:spcPts val="0"/>
              </a:spcAft>
              <a:buClr>
                <a:schemeClr val="dk1"/>
              </a:buClr>
              <a:buSzPts val="1800"/>
              <a:buFont typeface="Times New Roman"/>
              <a:buChar char="❏"/>
            </a:pPr>
            <a:r>
              <a:rPr lang="ru-RU" i="1">
                <a:solidFill>
                  <a:schemeClr val="dk1"/>
                </a:solidFill>
                <a:latin typeface="Times New Roman"/>
                <a:ea typeface="Times New Roman"/>
                <a:cs typeface="Times New Roman"/>
                <a:sym typeface="Times New Roman"/>
              </a:rPr>
              <a:t>Жартылай консервативті ДНҚ репликациясының молекулалық механизмін түсіндіріңіз;</a:t>
            </a:r>
            <a:endParaRPr/>
          </a:p>
          <a:p>
            <a:pPr marL="457200" lvl="0" indent="-342900" algn="l" rtl="0">
              <a:lnSpc>
                <a:spcPct val="100000"/>
              </a:lnSpc>
              <a:spcBef>
                <a:spcPts val="0"/>
              </a:spcBef>
              <a:spcAft>
                <a:spcPts val="0"/>
              </a:spcAft>
              <a:buClr>
                <a:schemeClr val="dk1"/>
              </a:buClr>
              <a:buSzPts val="1800"/>
              <a:buFont typeface="Times New Roman"/>
              <a:buChar char="❏"/>
            </a:pPr>
            <a:r>
              <a:rPr lang="ru-RU" i="1">
                <a:solidFill>
                  <a:schemeClr val="dk1"/>
                </a:solidFill>
                <a:latin typeface="Times New Roman"/>
                <a:ea typeface="Times New Roman"/>
                <a:cs typeface="Times New Roman"/>
                <a:sym typeface="Times New Roman"/>
              </a:rPr>
              <a:t>Репликация процесіне қатысатын негізгі ферменттердің рөлін түсіндіріңіз;</a:t>
            </a:r>
            <a:endParaRPr/>
          </a:p>
          <a:p>
            <a:pPr marL="457200" lvl="0" indent="-342900" algn="l" rtl="0">
              <a:lnSpc>
                <a:spcPct val="100000"/>
              </a:lnSpc>
              <a:spcBef>
                <a:spcPts val="0"/>
              </a:spcBef>
              <a:spcAft>
                <a:spcPts val="0"/>
              </a:spcAft>
              <a:buClr>
                <a:schemeClr val="dk1"/>
              </a:buClr>
              <a:buSzPts val="1800"/>
              <a:buFont typeface="Times New Roman"/>
              <a:buChar char="❏"/>
            </a:pPr>
            <a:r>
              <a:rPr lang="ru-RU" i="1">
                <a:solidFill>
                  <a:schemeClr val="dk1"/>
                </a:solidFill>
                <a:latin typeface="Times New Roman"/>
                <a:ea typeface="Times New Roman"/>
                <a:cs typeface="Times New Roman"/>
                <a:sym typeface="Times New Roman"/>
              </a:rPr>
              <a:t>ДНҚ репликациясы кезінде қателерді түзету механизмдерін түсіндіріңіз.</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0" algn="just" rtl="0">
              <a:lnSpc>
                <a:spcPct val="100000"/>
              </a:lnSpc>
              <a:spcBef>
                <a:spcPts val="0"/>
              </a:spcBef>
              <a:spcAft>
                <a:spcPts val="0"/>
              </a:spcAft>
              <a:buSzPts val="1800"/>
              <a:buNone/>
            </a:pPr>
            <a:r>
              <a:rPr lang="ru-RU" sz="2400" b="1">
                <a:solidFill>
                  <a:schemeClr val="dk1"/>
                </a:solidFill>
                <a:latin typeface="Times New Roman"/>
                <a:ea typeface="Times New Roman"/>
                <a:cs typeface="Times New Roman"/>
                <a:sym typeface="Times New Roman"/>
              </a:rPr>
              <a:t>Оқуға арналған әдебиеттер тізімі: </a:t>
            </a:r>
            <a:endParaRPr sz="2400" b="1">
              <a:solidFill>
                <a:schemeClr val="dk1"/>
              </a:solidFill>
              <a:latin typeface="Times New Roman"/>
              <a:ea typeface="Times New Roman"/>
              <a:cs typeface="Times New Roman"/>
              <a:sym typeface="Times New Roman"/>
            </a:endParaRPr>
          </a:p>
          <a:p>
            <a:pPr marL="457200" lvl="0" indent="0" algn="just" rtl="0">
              <a:lnSpc>
                <a:spcPct val="100000"/>
              </a:lnSpc>
              <a:spcBef>
                <a:spcPts val="0"/>
              </a:spcBef>
              <a:spcAft>
                <a:spcPts val="0"/>
              </a:spcAft>
              <a:buSzPts val="1800"/>
              <a:buNone/>
            </a:pPr>
            <a:endParaRPr b="1">
              <a:solidFill>
                <a:schemeClr val="dk1"/>
              </a:solidFill>
              <a:latin typeface="Times New Roman"/>
              <a:ea typeface="Times New Roman"/>
              <a:cs typeface="Times New Roman"/>
              <a:sym typeface="Times New Roman"/>
            </a:endParaRPr>
          </a:p>
          <a:p>
            <a:pPr marL="457200" lvl="0" indent="-342900" algn="just" rtl="0">
              <a:lnSpc>
                <a:spcPct val="100000"/>
              </a:lnSpc>
              <a:spcBef>
                <a:spcPts val="0"/>
              </a:spcBef>
              <a:spcAft>
                <a:spcPts val="0"/>
              </a:spcAft>
              <a:buClr>
                <a:schemeClr val="dk1"/>
              </a:buClr>
              <a:buSzPts val="1800"/>
              <a:buFont typeface="Times New Roman"/>
              <a:buAutoNum type="arabicPeriod"/>
            </a:pPr>
            <a:r>
              <a:rPr lang="ru-RU">
                <a:solidFill>
                  <a:schemeClr val="dk1"/>
                </a:solidFill>
                <a:highlight>
                  <a:srgbClr val="FFFFFF"/>
                </a:highlight>
                <a:latin typeface="Times New Roman"/>
                <a:ea typeface="Times New Roman"/>
                <a:cs typeface="Times New Roman"/>
                <a:sym typeface="Times New Roman"/>
              </a:rPr>
              <a:t>Қуандыков Е.Ө. 4 - 12 б.</a:t>
            </a:r>
            <a:r>
              <a:rPr lang="ru-RU" i="1">
                <a:solidFill>
                  <a:schemeClr val="dk1"/>
                </a:solidFill>
                <a:latin typeface="Times New Roman"/>
                <a:ea typeface="Times New Roman"/>
                <a:cs typeface="Times New Roman"/>
                <a:sym typeface="Times New Roman"/>
              </a:rPr>
              <a:t> </a:t>
            </a:r>
            <a:endParaRPr i="1">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ru-RU">
                <a:solidFill>
                  <a:schemeClr val="dk1"/>
                </a:solidFill>
                <a:latin typeface="Times New Roman"/>
                <a:ea typeface="Times New Roman"/>
                <a:cs typeface="Times New Roman"/>
                <a:sym typeface="Times New Roman"/>
              </a:rPr>
              <a:t>Жимулев И.Ф. 10-19 б. </a:t>
            </a:r>
            <a:endParaRPr>
              <a:solidFill>
                <a:schemeClr val="dk1"/>
              </a:solidFill>
              <a:latin typeface="Times New Roman"/>
              <a:ea typeface="Times New Roman"/>
              <a:cs typeface="Times New Roman"/>
              <a:sym typeface="Times New Roman"/>
            </a:endParaRPr>
          </a:p>
          <a:p>
            <a:pPr marL="457200" lvl="0" indent="-342900" algn="l" rtl="0">
              <a:lnSpc>
                <a:spcPct val="100000"/>
              </a:lnSpc>
              <a:spcBef>
                <a:spcPts val="0"/>
              </a:spcBef>
              <a:spcAft>
                <a:spcPts val="0"/>
              </a:spcAft>
              <a:buClr>
                <a:schemeClr val="dk1"/>
              </a:buClr>
              <a:buSzPts val="1800"/>
              <a:buFont typeface="Times New Roman"/>
              <a:buAutoNum type="arabicPeriod"/>
            </a:pPr>
            <a:r>
              <a:rPr lang="ru-RU">
                <a:solidFill>
                  <a:schemeClr val="dk1"/>
                </a:solidFill>
                <a:latin typeface="Times New Roman"/>
                <a:ea typeface="Times New Roman"/>
                <a:cs typeface="Times New Roman"/>
                <a:sym typeface="Times New Roman"/>
              </a:rPr>
              <a:t>Рис Э. 60-62 б. </a:t>
            </a:r>
            <a:endParaRPr i="1">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36123" y="152401"/>
            <a:ext cx="86820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RU"/>
              <a:t>Кейс: “"Молекулалық биологиядағы ең талғампаз эксперимент"”</a:t>
            </a:r>
            <a:endParaRPr/>
          </a:p>
        </p:txBody>
      </p:sp>
      <p:sp>
        <p:nvSpPr>
          <p:cNvPr id="72" name="Google Shape;72;p16"/>
          <p:cNvSpPr txBox="1">
            <a:spLocks noGrp="1"/>
          </p:cNvSpPr>
          <p:nvPr>
            <p:ph type="body" idx="1"/>
          </p:nvPr>
        </p:nvSpPr>
        <p:spPr>
          <a:xfrm>
            <a:off x="311700" y="1152475"/>
            <a:ext cx="3646200" cy="344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ru-RU" sz="1600">
                <a:solidFill>
                  <a:srgbClr val="000000"/>
                </a:solidFill>
              </a:rPr>
              <a:t>— 1958 жылы Меселсон мен Сталь ДНҚ репликациясының қалай жүретінін алғаш рет сипаттайтын эксперимент жүргізді. ДНҚ репликациясының үш түрлі жолмен жүруі мүмкін деген гипотеза құрады. Көрсетілген үш модельдің – жартылай консервативті, консервативті, дисперсивті - тек біреуі мүмкін, бірақ Месельсон мен Стал өз тәжірибелерін жүргізгенге дейін олардың әрқайсысына сенімді болды.</a:t>
            </a:r>
            <a:endParaRPr sz="1600">
              <a:solidFill>
                <a:srgbClr val="000000"/>
              </a:solidFill>
            </a:endParaRPr>
          </a:p>
        </p:txBody>
      </p:sp>
      <p:pic>
        <p:nvPicPr>
          <p:cNvPr id="73" name="Google Shape;73;p16"/>
          <p:cNvPicPr preferRelativeResize="0"/>
          <p:nvPr/>
        </p:nvPicPr>
        <p:blipFill rotWithShape="1">
          <a:blip r:embed="rId3">
            <a:alphaModFix/>
          </a:blip>
          <a:srcRect/>
          <a:stretch/>
        </p:blipFill>
        <p:spPr>
          <a:xfrm>
            <a:off x="4110300" y="1170125"/>
            <a:ext cx="4854788" cy="3820974"/>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1862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RU" sz="1800"/>
              <a:t>Меселсон мен Сталь 14N және 15N қолданды. </a:t>
            </a:r>
            <a:endParaRPr sz="1800"/>
          </a:p>
        </p:txBody>
      </p:sp>
      <p:sp>
        <p:nvSpPr>
          <p:cNvPr id="79" name="Google Shape;79;p17"/>
          <p:cNvSpPr txBox="1">
            <a:spLocks noGrp="1"/>
          </p:cNvSpPr>
          <p:nvPr>
            <p:ph type="body" idx="1"/>
          </p:nvPr>
        </p:nvSpPr>
        <p:spPr>
          <a:xfrm>
            <a:off x="311700" y="730500"/>
            <a:ext cx="5424600" cy="353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None/>
            </a:pPr>
            <a:r>
              <a:rPr lang="ru-RU">
                <a:solidFill>
                  <a:srgbClr val="000000"/>
                </a:solidFill>
              </a:rPr>
              <a:t>1. Неліктен азотты таңбалау ДНҚ-ны зерттеудің жақсы құралы болып табылады?</a:t>
            </a:r>
            <a:endParaRPr/>
          </a:p>
          <a:p>
            <a:pPr marL="0" lvl="0" indent="0" algn="l" rtl="0">
              <a:lnSpc>
                <a:spcPct val="115000"/>
              </a:lnSpc>
              <a:spcBef>
                <a:spcPts val="0"/>
              </a:spcBef>
              <a:spcAft>
                <a:spcPts val="0"/>
              </a:spcAft>
              <a:buClr>
                <a:schemeClr val="dk1"/>
              </a:buClr>
              <a:buSzPts val="1100"/>
              <a:buNone/>
            </a:pPr>
            <a:r>
              <a:rPr lang="ru-RU">
                <a:solidFill>
                  <a:srgbClr val="000000"/>
                </a:solidFill>
              </a:rPr>
              <a:t>2. Жасушаның тағы қандай молекулаларында азот бар?</a:t>
            </a:r>
            <a:endParaRPr/>
          </a:p>
          <a:p>
            <a:pPr marL="0" lvl="0" indent="0" algn="l" rtl="0">
              <a:lnSpc>
                <a:spcPct val="115000"/>
              </a:lnSpc>
              <a:spcBef>
                <a:spcPts val="0"/>
              </a:spcBef>
              <a:spcAft>
                <a:spcPts val="0"/>
              </a:spcAft>
              <a:buClr>
                <a:schemeClr val="dk1"/>
              </a:buClr>
              <a:buSzPts val="1100"/>
              <a:buNone/>
            </a:pPr>
            <a:r>
              <a:rPr lang="ru-RU">
                <a:solidFill>
                  <a:srgbClr val="000000"/>
                </a:solidFill>
              </a:rPr>
              <a:t>3. Атом деңгейіндегі 14N мен 15N арасындағы айырмашылық неде?</a:t>
            </a:r>
            <a:endParaRPr/>
          </a:p>
          <a:p>
            <a:pPr marL="0" lvl="0" indent="0" algn="l" rtl="0">
              <a:lnSpc>
                <a:spcPct val="115000"/>
              </a:lnSpc>
              <a:spcBef>
                <a:spcPts val="0"/>
              </a:spcBef>
              <a:spcAft>
                <a:spcPts val="0"/>
              </a:spcAft>
              <a:buClr>
                <a:schemeClr val="dk1"/>
              </a:buClr>
              <a:buSzPts val="1100"/>
              <a:buNone/>
            </a:pPr>
            <a:r>
              <a:rPr lang="ru-RU">
                <a:solidFill>
                  <a:srgbClr val="000000"/>
                </a:solidFill>
              </a:rPr>
              <a:t>4. Әртүрлі молекулалық массалары бар бір элементтің екі атомы қалай аталады?.</a:t>
            </a:r>
            <a:endParaRPr>
              <a:solidFill>
                <a:srgbClr val="000000"/>
              </a:solidFill>
            </a:endParaRPr>
          </a:p>
        </p:txBody>
      </p:sp>
      <p:pic>
        <p:nvPicPr>
          <p:cNvPr id="80" name="Google Shape;80;p17"/>
          <p:cNvPicPr preferRelativeResize="0"/>
          <p:nvPr/>
        </p:nvPicPr>
        <p:blipFill rotWithShape="1">
          <a:blip r:embed="rId3">
            <a:alphaModFix/>
          </a:blip>
          <a:srcRect/>
          <a:stretch/>
        </p:blipFill>
        <p:spPr>
          <a:xfrm>
            <a:off x="5897050" y="186200"/>
            <a:ext cx="2709243" cy="4079802"/>
          </a:xfrm>
          <a:prstGeom prst="rect">
            <a:avLst/>
          </a:prstGeom>
          <a:noFill/>
          <a:ln>
            <a:noFill/>
          </a:ln>
        </p:spPr>
      </p:pic>
      <p:sp>
        <p:nvSpPr>
          <p:cNvPr id="81" name="Google Shape;81;p17"/>
          <p:cNvSpPr txBox="1"/>
          <p:nvPr/>
        </p:nvSpPr>
        <p:spPr>
          <a:xfrm>
            <a:off x="6538850" y="4429125"/>
            <a:ext cx="1878000" cy="38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400" b="0" i="0" u="none" strike="noStrike" cap="none">
                <a:solidFill>
                  <a:srgbClr val="000000"/>
                </a:solidFill>
                <a:latin typeface="Arial"/>
                <a:ea typeface="Arial"/>
                <a:cs typeface="Arial"/>
                <a:sym typeface="Arial"/>
              </a:rPr>
              <a:t>Meselson and Stahl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206453" y="318098"/>
            <a:ext cx="5399700" cy="4036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600"/>
              </a:spcAft>
              <a:buSzPts val="1800"/>
              <a:buNone/>
            </a:pPr>
            <a:r>
              <a:rPr lang="ru-RU" sz="1400"/>
              <a:t>Меселсон мен Сталь көптеген ұрпақтар үшін тек 15N азоты бар қоректік орталарда бактерияларды өсірді, осылайша ДНҚ толығымен дерлік 15N нуклеотидтерден тұрды. Бұл хромосомалар 14N хромосомаларына қарағанда тығызырақ және тығыздық градиенті бар түтікте хромосомаларды өте жоғары жылдамдықпен айналдыру арқылы Меселсон мен Сталь хромосомалардың екі түрінің арасындағы айырмашылықты анықтай алды. Ауыр хромосомалар түтіктің түбіне қарай батып кетті, онда сұйықтық тығызырақ болды. Жеңіл хромосомалар түтіктің жоғарғы жағына қарай қалқып шықты. Бұл берілген суретте көрсетілген. Көк сызықтар центрифугалаудан кейін пробиркалардағы(түтіктердегі) хромосомалардың орналасуын білдіреді.</a:t>
            </a:r>
            <a:endParaRPr sz="1400"/>
          </a:p>
        </p:txBody>
      </p:sp>
      <p:pic>
        <p:nvPicPr>
          <p:cNvPr id="87" name="Google Shape;87;p18"/>
          <p:cNvPicPr preferRelativeResize="0"/>
          <p:nvPr/>
        </p:nvPicPr>
        <p:blipFill rotWithShape="1">
          <a:blip r:embed="rId3">
            <a:alphaModFix/>
          </a:blip>
          <a:srcRect/>
          <a:stretch/>
        </p:blipFill>
        <p:spPr>
          <a:xfrm>
            <a:off x="5730200" y="152400"/>
            <a:ext cx="3261399" cy="300823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body" idx="1"/>
          </p:nvPr>
        </p:nvSpPr>
        <p:spPr>
          <a:xfrm>
            <a:off x="311700" y="10875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RU"/>
              <a:t>15N-де бактерияларды өсіргеннен кейін, "ауыр" хромосомалары бар бактерияларды тек 14N азот шикізаты бар өсу жағдайларына ауыстырды, яғни жаңадан ДНҚ жіпшелерін түзуге тек 14N азот қолданылды. Суретте бактериялық өсудің дәл бір буынынан (поколение ) кейінгі олардың тығыздық градиенттерінің нәтижелері :</a:t>
            </a:r>
            <a:endParaRPr/>
          </a:p>
        </p:txBody>
      </p:sp>
      <p:pic>
        <p:nvPicPr>
          <p:cNvPr id="93" name="Google Shape;93;p19"/>
          <p:cNvPicPr preferRelativeResize="0"/>
          <p:nvPr/>
        </p:nvPicPr>
        <p:blipFill rotWithShape="1">
          <a:blip r:embed="rId3">
            <a:alphaModFix/>
          </a:blip>
          <a:srcRect/>
          <a:stretch/>
        </p:blipFill>
        <p:spPr>
          <a:xfrm>
            <a:off x="2555050" y="2057775"/>
            <a:ext cx="4191626" cy="284302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ru-RU" sz="1800">
                <a:latin typeface="Cambria"/>
                <a:ea typeface="Cambria"/>
                <a:cs typeface="Cambria"/>
                <a:sym typeface="Cambria"/>
              </a:rPr>
              <a:t>Төмендегі сурет 14N-де өсірілген бактериялардың 2-ші буынымен тәжірибе нәтижелерін көрсетеді.</a:t>
            </a:r>
            <a:endParaRPr sz="1800">
              <a:latin typeface="Cambria"/>
              <a:ea typeface="Cambria"/>
              <a:cs typeface="Cambria"/>
              <a:sym typeface="Cambria"/>
            </a:endParaRPr>
          </a:p>
        </p:txBody>
      </p:sp>
      <p:pic>
        <p:nvPicPr>
          <p:cNvPr id="105" name="Google Shape;105;p21"/>
          <p:cNvPicPr preferRelativeResize="0"/>
          <p:nvPr/>
        </p:nvPicPr>
        <p:blipFill rotWithShape="1">
          <a:blip r:embed="rId3">
            <a:alphaModFix/>
          </a:blip>
          <a:srcRect/>
          <a:stretch/>
        </p:blipFill>
        <p:spPr>
          <a:xfrm>
            <a:off x="1310900" y="1420774"/>
            <a:ext cx="6279100" cy="29665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body" idx="1"/>
          </p:nvPr>
        </p:nvSpPr>
        <p:spPr>
          <a:xfrm>
            <a:off x="311700" y="330223"/>
            <a:ext cx="85206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ru-RU"/>
              <a:t>Негізгі ойлар:</a:t>
            </a:r>
            <a:endParaRPr/>
          </a:p>
          <a:p>
            <a:pPr marL="457200" lvl="0" indent="-342900" algn="l" rtl="0">
              <a:lnSpc>
                <a:spcPct val="115000"/>
              </a:lnSpc>
              <a:spcBef>
                <a:spcPts val="0"/>
              </a:spcBef>
              <a:spcAft>
                <a:spcPts val="0"/>
              </a:spcAft>
              <a:buSzPts val="1800"/>
              <a:buChar char="●"/>
            </a:pPr>
            <a:r>
              <a:rPr lang="ru-RU"/>
              <a:t>ДНҚ репликациясы жартылай консервативті. Қос спиральдағы әрбір жіп жаңа, комплементарлы жіпті синтездеу үшін үлгі ретінде әрекет етеді.</a:t>
            </a:r>
            <a:endParaRPr/>
          </a:p>
          <a:p>
            <a:pPr marL="457200" lvl="0" indent="-342900" algn="l" rtl="0">
              <a:lnSpc>
                <a:spcPct val="115000"/>
              </a:lnSpc>
              <a:spcBef>
                <a:spcPts val="0"/>
              </a:spcBef>
              <a:spcAft>
                <a:spcPts val="0"/>
              </a:spcAft>
              <a:buSzPts val="1800"/>
              <a:buChar char="●"/>
            </a:pPr>
            <a:r>
              <a:rPr lang="ru-RU"/>
              <a:t>Жаңа ДНҚ жіпшесі ДНҚ-ны 5' - тен 3' - ке дейін синтездейтін </a:t>
            </a:r>
            <a:r>
              <a:rPr lang="ru-RU" b="1"/>
              <a:t>ДНҚ полимеразалары </a:t>
            </a:r>
            <a:r>
              <a:rPr lang="ru-RU"/>
              <a:t>деп аталатын ферменттермен жасалады.</a:t>
            </a:r>
            <a:endParaRPr/>
          </a:p>
          <a:p>
            <a:pPr marL="457200" lvl="0" indent="-342900" algn="l" rtl="0">
              <a:lnSpc>
                <a:spcPct val="115000"/>
              </a:lnSpc>
              <a:spcBef>
                <a:spcPts val="0"/>
              </a:spcBef>
              <a:spcAft>
                <a:spcPts val="0"/>
              </a:spcAft>
              <a:buSzPts val="1800"/>
              <a:buChar char="●"/>
            </a:pPr>
            <a:r>
              <a:rPr lang="ru-RU"/>
              <a:t>ДНҚ репликациясы кезінде бір жаңа жіп (жетекші жіп) үздіксіз фрагмент ретінде түзіледі. Басқа (артта қалған жіп) кішкене бөліктерден жасалады.</a:t>
            </a:r>
            <a:endParaRPr/>
          </a:p>
          <a:p>
            <a:pPr marL="457200" lvl="0" indent="-342900" algn="l" rtl="0">
              <a:lnSpc>
                <a:spcPct val="115000"/>
              </a:lnSpc>
              <a:spcBef>
                <a:spcPts val="0"/>
              </a:spcBef>
              <a:spcAft>
                <a:spcPts val="0"/>
              </a:spcAft>
              <a:buSzPts val="1800"/>
              <a:buChar char="●"/>
            </a:pPr>
            <a:r>
              <a:rPr lang="ru-RU"/>
              <a:t>ДНҚ репликациясы ДНҚ полимеразасынан басқа ферменттерді, соның ішінде ДНҚ примазасын, ДНҚ геликазасын, ДНҚ лигазасын және топоизомеразаны қажет етеді.</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686</Words>
  <PresentationFormat>Экран (16:9)</PresentationFormat>
  <Paragraphs>44</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Simple Light</vt:lpstr>
      <vt:lpstr>Слайд 1</vt:lpstr>
      <vt:lpstr>Оқудың мақсаты:</vt:lpstr>
      <vt:lpstr>Слайд 3</vt:lpstr>
      <vt:lpstr>Кейс: “"Молекулалық биологиядағы ең талғампаз эксперимент"”</vt:lpstr>
      <vt:lpstr>Меселсон мен Сталь 14N және 15N қолданды. </vt:lpstr>
      <vt:lpstr>Слайд 6</vt:lpstr>
      <vt:lpstr>Слайд 7</vt:lpstr>
      <vt:lpstr>Төмендегі сурет 14N-де өсірілген бактериялардың 2-ші буынымен тәжірибе нәтижелерін көрсетеді.</vt:lpstr>
      <vt:lpstr>Слайд 9</vt:lpstr>
      <vt:lpstr>Слайд 10</vt:lpstr>
      <vt:lpstr>Слайд 11</vt:lpstr>
      <vt:lpstr>ДНҚ репликациясы кезінде қателерді түзету механизмдері</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Sulpak</dc:creator>
  <cp:lastModifiedBy>Sulpak</cp:lastModifiedBy>
  <cp:revision>4</cp:revision>
  <dcterms:modified xsi:type="dcterms:W3CDTF">2024-02-15T09:33:41Z</dcterms:modified>
</cp:coreProperties>
</file>